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6" r:id="rId9"/>
    <p:sldId id="269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>
        <p:scale>
          <a:sx n="50" d="100"/>
          <a:sy n="50" d="100"/>
        </p:scale>
        <p:origin x="3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24/07/2016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3383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24/07/2016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429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24/07/2016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2027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24/07/2016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2752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24/07/2016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0106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24/07/2016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7914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24/07/2016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9234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24/07/2016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0388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24/07/2016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422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24/07/2016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474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24/07/2016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6053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24/07/2016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42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24/07/2016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307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24/07/2016</a:t>
            </a:fld>
            <a:endParaRPr lang="en-A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4125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24/07/2016</a:t>
            </a:fld>
            <a:endParaRPr lang="en-A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117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24/07/2016</a:t>
            </a:fld>
            <a:endParaRPr lang="en-A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989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24/07/2016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596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F3786-CE44-4BCC-AFE0-DA4E5B49D7AC}" type="datetimeFigureOut">
              <a:rPr lang="en-AU" smtClean="0"/>
              <a:t>24/07/2016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460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Selective Export of MicroRNAs via Extracellular Vesicles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64266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 err="1" smtClean="0"/>
              <a:t>hnRNPK</a:t>
            </a:r>
            <a:r>
              <a:rPr lang="en-AU" sz="3600" dirty="0" smtClean="0"/>
              <a:t> localizes to </a:t>
            </a:r>
            <a:r>
              <a:rPr lang="en-AU" sz="3600" dirty="0" err="1" smtClean="0"/>
              <a:t>Multivesicular</a:t>
            </a:r>
            <a:r>
              <a:rPr lang="en-AU" sz="3600" dirty="0" smtClean="0"/>
              <a:t> bodies.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8603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Do: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Confirm miRNA-Protein interaction via pull down/Western/MS</a:t>
            </a:r>
          </a:p>
          <a:p>
            <a:r>
              <a:rPr lang="en-US" dirty="0" smtClean="0"/>
              <a:t>Determine importance of </a:t>
            </a:r>
            <a:r>
              <a:rPr lang="en-US" dirty="0" err="1" smtClean="0"/>
              <a:t>Sumoylation</a:t>
            </a:r>
            <a:r>
              <a:rPr lang="en-US" dirty="0"/>
              <a:t> </a:t>
            </a:r>
            <a:r>
              <a:rPr lang="en-US" dirty="0" smtClean="0"/>
              <a:t>on the proteins. </a:t>
            </a:r>
          </a:p>
          <a:p>
            <a:r>
              <a:rPr lang="en-US" dirty="0" smtClean="0"/>
              <a:t>In vitro </a:t>
            </a:r>
            <a:r>
              <a:rPr lang="en-US" dirty="0" err="1" smtClean="0"/>
              <a:t>colocalization</a:t>
            </a:r>
            <a:r>
              <a:rPr lang="en-US" dirty="0" smtClean="0"/>
              <a:t> between protein and miRNA (using Cy5-oglio)</a:t>
            </a:r>
          </a:p>
        </p:txBody>
      </p:sp>
    </p:spTree>
    <p:extLst>
      <p:ext uri="{BB962C8B-B14F-4D97-AF65-F5344CB8AC3E}">
        <p14:creationId xmlns:p14="http://schemas.microsoft.com/office/powerpoint/2010/main" val="94780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252" y="1176618"/>
            <a:ext cx="3352800" cy="2514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107" y="715240"/>
            <a:ext cx="33020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35528" y="486691"/>
            <a:ext cx="3429000" cy="2571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63" y="3191740"/>
            <a:ext cx="3034689" cy="2276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4" y="3691218"/>
            <a:ext cx="2844800" cy="213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13" y="3344191"/>
            <a:ext cx="3429000" cy="2571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1" t="18542" r="39193" b="27787"/>
          <a:stretch/>
        </p:blipFill>
        <p:spPr>
          <a:xfrm>
            <a:off x="5433812" y="3191740"/>
            <a:ext cx="2513716" cy="305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3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MicroRNAs in Extracellular Vesicles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8" t="4319" r="-128" b="-356"/>
          <a:stretch/>
        </p:blipFill>
        <p:spPr>
          <a:xfrm>
            <a:off x="5251078" y="1551962"/>
            <a:ext cx="6545995" cy="4524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111" y="2046414"/>
            <a:ext cx="44371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EVs transfer cellular material between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MicroRNAs </a:t>
            </a:r>
            <a:r>
              <a:rPr lang="en-AU" sz="2400" dirty="0"/>
              <a:t>regulate RNA degradation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Sorting of microRNAs to EVs evident but mechanism not known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23025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093" y="528918"/>
            <a:ext cx="9404723" cy="1400530"/>
          </a:xfrm>
        </p:spPr>
        <p:txBody>
          <a:bodyPr/>
          <a:lstStyle/>
          <a:p>
            <a:r>
              <a:rPr lang="en-US" dirty="0" smtClean="0"/>
              <a:t>PC3 cell line.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94" y="1726248"/>
            <a:ext cx="6070230" cy="419548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 smtClean="0"/>
              <a:t>Caveolin-1 expression: No Cavin-1 expression. </a:t>
            </a:r>
          </a:p>
          <a:p>
            <a:pPr>
              <a:buFont typeface="Arial" panose="020B0604020202020204" pitchFamily="34" charset="0"/>
              <a:buChar char="•"/>
            </a:pPr>
            <a:endParaRPr lang="en-A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 smtClean="0"/>
              <a:t>Addition of cavin-1 to these cells attenuates: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Oncogenic behaviour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Cholesterol re-distribution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MicroRNA EV content.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479" y="3823988"/>
            <a:ext cx="3549690" cy="2434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636" y="3517685"/>
            <a:ext cx="3430602" cy="3037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24" y="1229183"/>
            <a:ext cx="3825113" cy="21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575236"/>
            <a:ext cx="9404723" cy="1400530"/>
          </a:xfrm>
        </p:spPr>
        <p:txBody>
          <a:bodyPr/>
          <a:lstStyle/>
          <a:p>
            <a:r>
              <a:rPr lang="en-US" dirty="0" smtClean="0"/>
              <a:t>Aims and Hypotheses: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2703" y="4102217"/>
            <a:ext cx="8946541" cy="1979800"/>
          </a:xfrm>
        </p:spPr>
        <p:txBody>
          <a:bodyPr/>
          <a:lstStyle/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Identify the selectively exported miRNAs.  </a:t>
            </a:r>
          </a:p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Identify candidate miRNA escort proteins.  </a:t>
            </a:r>
          </a:p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Verify candidate miRNA escort proteins ability to bind to miRNAs and transport to extracellular vesicles.</a:t>
            </a:r>
          </a:p>
          <a:p>
            <a:pPr marL="781050" indent="-514350">
              <a:buFont typeface="+mj-lt"/>
              <a:buAutoNum type="arabicPeriod"/>
            </a:pPr>
            <a:endParaRPr lang="en-US" sz="2400" dirty="0"/>
          </a:p>
          <a:p>
            <a:pPr marL="266700" indent="0">
              <a:buNone/>
            </a:pPr>
            <a:endParaRPr lang="en-AU" sz="2400" dirty="0" smtClean="0"/>
          </a:p>
          <a:p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1126222" y="1975766"/>
            <a:ext cx="9219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/>
              <a:t>Hypothesis: </a:t>
            </a:r>
            <a:r>
              <a:rPr lang="en-AU" sz="2400" dirty="0" smtClean="0"/>
              <a:t>miRNAs </a:t>
            </a:r>
            <a:r>
              <a:rPr lang="en-AU" sz="2400" dirty="0"/>
              <a:t>are selectively exported via extracellular vesicles </a:t>
            </a:r>
            <a:r>
              <a:rPr lang="en-AU" sz="2400" dirty="0" smtClean="0"/>
              <a:t>indirectly moderated by cavin-1 in the PC3 model</a:t>
            </a:r>
            <a:r>
              <a:rPr lang="en-AU" sz="2400" dirty="0"/>
              <a:t> </a:t>
            </a:r>
            <a:r>
              <a:rPr lang="en-AU" sz="2400" dirty="0" smtClean="0"/>
              <a:t>by mediating miRNA escort proteins in the EVs.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25409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Selectively Exported </a:t>
            </a:r>
            <a:r>
              <a:rPr lang="en-US" dirty="0" err="1" smtClean="0"/>
              <a:t>MiRs</a:t>
            </a:r>
            <a:r>
              <a:rPr lang="en-US" dirty="0" smtClean="0"/>
              <a:t>. </a:t>
            </a:r>
            <a:endParaRPr lang="en-AU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25209" y="1635134"/>
            <a:ext cx="5258606" cy="4195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AU" sz="2400" dirty="0"/>
              <a:t>RNA-</a:t>
            </a:r>
            <a:r>
              <a:rPr lang="en-AU" sz="2400" dirty="0" err="1"/>
              <a:t>seq</a:t>
            </a:r>
            <a:r>
              <a:rPr lang="en-AU" sz="2400" dirty="0"/>
              <a:t> for small RNAs by Illumina in triplicate for GFP and cavin-1 cell lines AND in exosome and cell.</a:t>
            </a:r>
          </a:p>
          <a:p>
            <a:pPr marL="0" indent="0">
              <a:buNone/>
            </a:pPr>
            <a:r>
              <a:rPr lang="en-AU" sz="2400" dirty="0"/>
              <a:t> </a:t>
            </a:r>
          </a:p>
          <a:p>
            <a:r>
              <a:rPr lang="en-AU" sz="2400" dirty="0"/>
              <a:t>R package: </a:t>
            </a:r>
            <a:r>
              <a:rPr lang="en-AU" sz="2400" dirty="0" smtClean="0"/>
              <a:t>DESeq2</a:t>
            </a:r>
            <a:endParaRPr lang="en-AU" sz="2400" dirty="0"/>
          </a:p>
          <a:p>
            <a:endParaRPr lang="en-AU" sz="2400" dirty="0"/>
          </a:p>
          <a:p>
            <a:r>
              <a:rPr lang="en-AU" sz="2400" dirty="0"/>
              <a:t>Filter, normalise, compare between cell lines then between cellular localisation. </a:t>
            </a:r>
          </a:p>
          <a:p>
            <a:endParaRPr lang="en-US" sz="2400" dirty="0" smtClean="0"/>
          </a:p>
          <a:p>
            <a:r>
              <a:rPr lang="en-US" sz="2400" dirty="0" smtClean="0"/>
              <a:t>Only 95 </a:t>
            </a:r>
            <a:r>
              <a:rPr lang="en-US" sz="2400" dirty="0" err="1" smtClean="0"/>
              <a:t>MiRs</a:t>
            </a:r>
            <a:r>
              <a:rPr lang="en-US" sz="2400" dirty="0" smtClean="0"/>
              <a:t>. </a:t>
            </a:r>
          </a:p>
          <a:p>
            <a:endParaRPr lang="en-US" sz="2400" dirty="0"/>
          </a:p>
          <a:p>
            <a:r>
              <a:rPr lang="en-US" sz="2400" dirty="0" smtClean="0"/>
              <a:t>9 </a:t>
            </a:r>
            <a:r>
              <a:rPr lang="en-US" sz="2400" dirty="0" err="1" smtClean="0"/>
              <a:t>miRs</a:t>
            </a:r>
            <a:r>
              <a:rPr lang="en-US" sz="2400" dirty="0" smtClean="0"/>
              <a:t> of interest</a:t>
            </a:r>
          </a:p>
          <a:p>
            <a:pPr lvl="1"/>
            <a:endParaRPr lang="en-US" sz="2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412971"/>
            <a:ext cx="4841146" cy="484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Selectively Exported </a:t>
            </a:r>
            <a:r>
              <a:rPr lang="en-US" dirty="0" err="1" smtClean="0"/>
              <a:t>MiRs</a:t>
            </a:r>
            <a:r>
              <a:rPr lang="en-US" dirty="0" smtClean="0"/>
              <a:t>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0868" y="1769070"/>
            <a:ext cx="4202185" cy="4195481"/>
          </a:xfrm>
        </p:spPr>
        <p:txBody>
          <a:bodyPr/>
          <a:lstStyle/>
          <a:p>
            <a:r>
              <a:rPr lang="en-US" dirty="0" smtClean="0"/>
              <a:t>Extract RNA from exosomes and cell (</a:t>
            </a:r>
            <a:r>
              <a:rPr lang="en-US" dirty="0" err="1" smtClean="0"/>
              <a:t>exoRNeasy</a:t>
            </a:r>
            <a:r>
              <a:rPr lang="en-US" dirty="0" smtClean="0"/>
              <a:t> and </a:t>
            </a:r>
            <a:r>
              <a:rPr lang="en-US" dirty="0" err="1" smtClean="0"/>
              <a:t>Mirvana</a:t>
            </a:r>
            <a:r>
              <a:rPr lang="en-US" dirty="0" smtClean="0"/>
              <a:t> Kits)</a:t>
            </a:r>
          </a:p>
          <a:p>
            <a:endParaRPr lang="en-US" dirty="0" smtClean="0"/>
          </a:p>
          <a:p>
            <a:r>
              <a:rPr lang="en-US" dirty="0" smtClean="0"/>
              <a:t>Normalized to miR-125a-3p </a:t>
            </a:r>
          </a:p>
          <a:p>
            <a:r>
              <a:rPr lang="en-US" dirty="0" err="1" smtClean="0"/>
              <a:t>ddCT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MiR</a:t>
            </a:r>
            <a:r>
              <a:rPr lang="en-US" dirty="0" smtClean="0"/>
              <a:t> targets for pull down and validation of mechanism</a:t>
            </a:r>
            <a:endParaRPr lang="en-AU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7" r="19666"/>
          <a:stretch/>
        </p:blipFill>
        <p:spPr bwMode="auto">
          <a:xfrm>
            <a:off x="878637" y="2100005"/>
            <a:ext cx="4812164" cy="3533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146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RNA-binding proteins and Motifs.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TAMO software suite: combines several different algorithms to identify motifs, evaluate enrichment and map motifs to sequences.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36" y="3097046"/>
            <a:ext cx="4879731" cy="179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041" y="3097046"/>
            <a:ext cx="3931504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8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Proteins correlate to differential export.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Venn diagram of criteria and data that </a:t>
            </a:r>
            <a:r>
              <a:rPr lang="en-US" dirty="0" err="1" smtClean="0"/>
              <a:t>fulls</a:t>
            </a:r>
            <a:r>
              <a:rPr lang="en-US" dirty="0" smtClean="0"/>
              <a:t> under the criteria. Correlation to paper for </a:t>
            </a:r>
            <a:r>
              <a:rPr lang="en-US" dirty="0" err="1" smtClean="0"/>
              <a:t>hnRNPK</a:t>
            </a:r>
            <a:endParaRPr lang="en-US" dirty="0" smtClean="0"/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512" y="3471862"/>
            <a:ext cx="31146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97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99" y="395568"/>
            <a:ext cx="9552966" cy="1400530"/>
          </a:xfrm>
        </p:spPr>
        <p:txBody>
          <a:bodyPr/>
          <a:lstStyle/>
          <a:p>
            <a:r>
              <a:rPr lang="en-US" sz="3200" dirty="0" err="1" smtClean="0"/>
              <a:t>hnRNPK</a:t>
            </a:r>
            <a:r>
              <a:rPr lang="en-US" sz="3200" dirty="0" smtClean="0"/>
              <a:t> changes localization in cavin-1 cells</a:t>
            </a:r>
            <a:r>
              <a:rPr lang="en-US" sz="3200" dirty="0" smtClean="0"/>
              <a:t>: </a:t>
            </a:r>
            <a:endParaRPr lang="en-AU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5167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2336</TotalTime>
  <Words>284</Words>
  <Application>Microsoft Office PowerPoint</Application>
  <PresentationFormat>Widescreen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Selective Export of MicroRNAs via Extracellular Vesicles</vt:lpstr>
      <vt:lpstr>MicroRNAs in Extracellular Vesicles</vt:lpstr>
      <vt:lpstr>PC3 cell line. </vt:lpstr>
      <vt:lpstr>Aims and Hypotheses:</vt:lpstr>
      <vt:lpstr>Selectively Exported MiRs. </vt:lpstr>
      <vt:lpstr>Selectively Exported MiRs. </vt:lpstr>
      <vt:lpstr>RNA-binding proteins and Motifs. </vt:lpstr>
      <vt:lpstr>Proteins correlate to differential export. </vt:lpstr>
      <vt:lpstr>hnRNPK changes localization in cavin-1 cells: </vt:lpstr>
      <vt:lpstr>hnRNPK localizes to Multivesicular bodies.</vt:lpstr>
      <vt:lpstr>To Do: </vt:lpstr>
      <vt:lpstr>PowerPoint Presentation</vt:lpstr>
    </vt:vector>
  </TitlesOfParts>
  <Company>UQ Diamantina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Selective Export of MicroRNAs via Extracellular Vesicles</dc:title>
  <dc:creator>Harley Robinson</dc:creator>
  <cp:lastModifiedBy>Microsoft account</cp:lastModifiedBy>
  <cp:revision>61</cp:revision>
  <dcterms:created xsi:type="dcterms:W3CDTF">2016-06-07T02:36:18Z</dcterms:created>
  <dcterms:modified xsi:type="dcterms:W3CDTF">2016-07-24T04:13:49Z</dcterms:modified>
</cp:coreProperties>
</file>